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8" r:id="rId1"/>
  </p:sldMasterIdLst>
  <p:notesMasterIdLst>
    <p:notesMasterId r:id="rId10"/>
  </p:notesMasterIdLst>
  <p:sldIdLst>
    <p:sldId id="256" r:id="rId2"/>
    <p:sldId id="257" r:id="rId3"/>
    <p:sldId id="259" r:id="rId4"/>
    <p:sldId id="268" r:id="rId5"/>
    <p:sldId id="349" r:id="rId6"/>
    <p:sldId id="351" r:id="rId7"/>
    <p:sldId id="350" r:id="rId8"/>
    <p:sldId id="340" r:id="rId9"/>
  </p:sldIdLst>
  <p:sldSz cx="9144000" cy="5143500" type="screen16x9"/>
  <p:notesSz cx="6858000" cy="9144000"/>
  <p:embeddedFontLst>
    <p:embeddedFont>
      <p:font typeface="Catamaran" pitchFamily="2" charset="77"/>
      <p:regular r:id="rId11"/>
      <p:bold r:id="rId12"/>
    </p:embeddedFont>
    <p:embeddedFont>
      <p:font typeface="Catamaran Light" pitchFamily="2" charset="77"/>
      <p:regular r:id="rId13"/>
      <p:bold r:id="rId14"/>
    </p:embeddedFont>
    <p:embeddedFont>
      <p:font typeface="Livvic" pitchFamily="2" charset="77"/>
      <p:regular r:id="rId15"/>
      <p:bold r:id="rId16"/>
      <p:italic r:id="rId17"/>
      <p:boldItalic r:id="rId18"/>
    </p:embeddedFont>
    <p:embeddedFont>
      <p:font typeface="Montserrat" panose="02000505000000020004" pitchFamily="2" charset="77"/>
      <p:regular r:id="rId19"/>
      <p:bold r:id="rId20"/>
      <p:italic r:id="rId21"/>
      <p:boldItalic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61C05"/>
    <a:srgbClr val="0C1D08"/>
    <a:srgbClr val="051D0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536679A-2318-4E45-BF51-CD35D24A51E1}">
  <a:tblStyle styleId="{1536679A-2318-4E45-BF51-CD35D24A51E1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chemeClr val="lt1"/>
          </a:solidFill>
        </a:fill>
      </a:tcStyle>
    </a:wholeTbl>
    <a:band1H>
      <a:tcTxStyle/>
      <a:tcStyle>
        <a:tcBdr/>
        <a:fill>
          <a:solidFill>
            <a:srgbClr val="E6E7E6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E6E7E6"/>
          </a:solidFill>
        </a:fill>
      </a:tcStyle>
    </a:band1V>
    <a:band2V>
      <a:tcTxStyle/>
      <a:tcStyle>
        <a:tcBdr/>
      </a:tcStyle>
    </a:band2V>
    <a:lastCol>
      <a:tcTxStyle b="on" i="off"/>
      <a:tcStyle>
        <a:tcBdr/>
      </a:tcStyle>
    </a:lastCol>
    <a:firstCol>
      <a:tcTxStyle b="on" i="off"/>
      <a:tcStyle>
        <a:tcBdr/>
      </a:tcStyle>
    </a:firstCol>
    <a:lastRow>
      <a:tcTxStyle b="on" i="off"/>
      <a:tcStyle>
        <a:tcBdr>
          <a:top>
            <a:ln w="508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l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7988D2FE-AC94-41CF-942A-2B729C5E264D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72AC149F-58BA-4F64-AA02-A613EC2E22CE}" styleName="Table_2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TxStyle b="off" i="off"/>
      <a:tcStyle>
        <a:tcBdr/>
      </a:tcStyle>
    </a:band2H>
    <a:band1V>
      <a:tcTxStyle b="off" i="off"/>
      <a:tcStyle>
        <a:tcBdr/>
        <a:fill>
          <a:solidFill>
            <a:schemeClr val="accent1">
              <a:alpha val="20000"/>
            </a:schemeClr>
          </a:solidFill>
        </a:fill>
      </a:tcStyle>
    </a:band1V>
    <a:band2V>
      <a:tcTxStyle b="off" i="off"/>
      <a:tcStyle>
        <a:tcBdr/>
      </a:tcStyle>
    </a:band2V>
    <a:lastCol>
      <a:tcTxStyle b="on" i="off"/>
      <a:tcStyle>
        <a:tcBdr/>
      </a:tcStyle>
    </a:lastCol>
    <a:firstCol>
      <a:tcTxStyle b="on" i="off"/>
      <a:tcStyle>
        <a:tcBdr/>
      </a:tcStyle>
    </a:firstCol>
    <a:lastRow>
      <a:tcTxStyle b="on" i="off"/>
      <a:tcStyle>
        <a:tcBdr>
          <a:top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FFFFFF">
              <a:alpha val="0"/>
            </a:srgbClr>
          </a:solidFill>
        </a:fill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n" i="off"/>
      <a:tcStyle>
        <a:tcBdr>
          <a:bottom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rgbClr val="FFFFFF">
              <a:alpha val="0"/>
            </a:srgbClr>
          </a:solidFill>
        </a:fill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508"/>
    <p:restoredTop sz="94700"/>
  </p:normalViewPr>
  <p:slideViewPr>
    <p:cSldViewPr snapToGrid="0">
      <p:cViewPr>
        <p:scale>
          <a:sx n="109" d="100"/>
          <a:sy n="109" d="100"/>
        </p:scale>
        <p:origin x="2056" y="8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presProps" Target="presProps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font" Target="fonts/font1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7154a09c3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8" name="Google Shape;128;g37154a09c3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37105fb778f_0_28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37105fb778f_0_28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7105fb778f_0_27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37105fb778f_0_27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5" name="Google Shape;285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>
          <a:extLst>
            <a:ext uri="{FF2B5EF4-FFF2-40B4-BE49-F238E27FC236}">
              <a16:creationId xmlns:a16="http://schemas.microsoft.com/office/drawing/2014/main" id="{7C370497-B321-8157-6A0C-7246D3A73C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15:notes">
            <a:extLst>
              <a:ext uri="{FF2B5EF4-FFF2-40B4-BE49-F238E27FC236}">
                <a16:creationId xmlns:a16="http://schemas.microsoft.com/office/drawing/2014/main" id="{1BA2373D-B403-41B6-6C3C-B00A899459C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5" name="Google Shape;285;p15:notes">
            <a:extLst>
              <a:ext uri="{FF2B5EF4-FFF2-40B4-BE49-F238E27FC236}">
                <a16:creationId xmlns:a16="http://schemas.microsoft.com/office/drawing/2014/main" id="{0F1DC170-CF4E-7ACA-125F-2E1A40AA992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06887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>
          <a:extLst>
            <a:ext uri="{FF2B5EF4-FFF2-40B4-BE49-F238E27FC236}">
              <a16:creationId xmlns:a16="http://schemas.microsoft.com/office/drawing/2014/main" id="{BDB92249-0D6B-D028-CBAC-A771A4A9EC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15:notes">
            <a:extLst>
              <a:ext uri="{FF2B5EF4-FFF2-40B4-BE49-F238E27FC236}">
                <a16:creationId xmlns:a16="http://schemas.microsoft.com/office/drawing/2014/main" id="{D084D65C-A815-1707-FFDF-5662F14C19A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5" name="Google Shape;285;p15:notes">
            <a:extLst>
              <a:ext uri="{FF2B5EF4-FFF2-40B4-BE49-F238E27FC236}">
                <a16:creationId xmlns:a16="http://schemas.microsoft.com/office/drawing/2014/main" id="{BD70E6F2-020B-68EA-5EC9-4551313F70C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531124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>
          <a:extLst>
            <a:ext uri="{FF2B5EF4-FFF2-40B4-BE49-F238E27FC236}">
              <a16:creationId xmlns:a16="http://schemas.microsoft.com/office/drawing/2014/main" id="{70C4283A-522E-2718-2ED2-BA33119159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15:notes">
            <a:extLst>
              <a:ext uri="{FF2B5EF4-FFF2-40B4-BE49-F238E27FC236}">
                <a16:creationId xmlns:a16="http://schemas.microsoft.com/office/drawing/2014/main" id="{9D8C0059-CFF3-5616-5067-B3B7561FC40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5" name="Google Shape;285;p15:notes">
            <a:extLst>
              <a:ext uri="{FF2B5EF4-FFF2-40B4-BE49-F238E27FC236}">
                <a16:creationId xmlns:a16="http://schemas.microsoft.com/office/drawing/2014/main" id="{5413F87C-364B-61FA-94BC-754360A2F26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11615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5" name="Google Shape;2825;p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26" name="Google Shape;2826;p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 userDrawn="1">
  <p:cSld name="CUSTOM_7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F8C3F4B0-A900-E7B2-7762-A0DAE9C82777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420"/>
          <a:stretch>
            <a:fillRect/>
          </a:stretch>
        </p:blipFill>
        <p:spPr bwMode="auto">
          <a:xfrm>
            <a:off x="-1" y="-106680"/>
            <a:ext cx="9157048" cy="4980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AB84B2F-962F-F708-99D5-D4ACD7B3E609}"/>
              </a:ext>
            </a:extLst>
          </p:cNvPr>
          <p:cNvSpPr/>
          <p:nvPr userDrawn="1"/>
        </p:nvSpPr>
        <p:spPr>
          <a:xfrm>
            <a:off x="-17333" y="4142154"/>
            <a:ext cx="9157048" cy="10013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Google Shape;10;p2"/>
          <p:cNvPicPr preferRelativeResize="0"/>
          <p:nvPr userDrawn="1"/>
        </p:nvPicPr>
        <p:blipFill rotWithShape="1">
          <a:blip r:embed="rId3">
            <a:alphaModFix amt="85000"/>
          </a:blip>
          <a:srcRect b="6820"/>
          <a:stretch/>
        </p:blipFill>
        <p:spPr>
          <a:xfrm>
            <a:off x="4285" y="315885"/>
            <a:ext cx="9135429" cy="4827614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/>
          <p:nvPr userDrawn="1"/>
        </p:nvSpPr>
        <p:spPr>
          <a:xfrm rot="5400000">
            <a:off x="2892600" y="-269250"/>
            <a:ext cx="3358800" cy="5026500"/>
          </a:xfrm>
          <a:prstGeom prst="rect">
            <a:avLst/>
          </a:prstGeom>
          <a:solidFill>
            <a:srgbClr val="061C05">
              <a:alpha val="94118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" name="Google Shape;12;p2" descr="A logo with a black background&#10;&#10;AI-generated content may be incorrect."/>
          <p:cNvPicPr preferRelativeResize="0">
            <a:picLocks noChangeAspect="1"/>
          </p:cNvPicPr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198867" y="3091850"/>
            <a:ext cx="1429183" cy="69795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"/>
          <p:cNvSpPr txBox="1">
            <a:spLocks noGrp="1"/>
          </p:cNvSpPr>
          <p:nvPr>
            <p:ph type="title"/>
          </p:nvPr>
        </p:nvSpPr>
        <p:spPr>
          <a:xfrm>
            <a:off x="2058850" y="976025"/>
            <a:ext cx="5026500" cy="6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2"/>
          <p:cNvSpPr>
            <a:spLocks noGrp="1"/>
          </p:cNvSpPr>
          <p:nvPr>
            <p:ph type="pic" idx="2"/>
          </p:nvPr>
        </p:nvSpPr>
        <p:spPr>
          <a:xfrm>
            <a:off x="5432800" y="2969900"/>
            <a:ext cx="1411200" cy="819900"/>
          </a:xfrm>
          <a:prstGeom prst="rect">
            <a:avLst/>
          </a:prstGeom>
          <a:noFill/>
          <a:ln>
            <a:noFill/>
          </a:ln>
        </p:spPr>
      </p:sp>
      <p:sp>
        <p:nvSpPr>
          <p:cNvPr id="16" name="Google Shape;16;p2"/>
          <p:cNvSpPr/>
          <p:nvPr/>
        </p:nvSpPr>
        <p:spPr>
          <a:xfrm flipH="1">
            <a:off x="0" y="4873500"/>
            <a:ext cx="9144009" cy="269999"/>
          </a:xfrm>
          <a:prstGeom prst="rect">
            <a:avLst/>
          </a:prstGeom>
          <a:solidFill>
            <a:srgbClr val="061C0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743200" lvl="0" indent="4572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GB" sz="1100">
                <a:solidFill>
                  <a:schemeClr val="accent2"/>
                </a:solidFill>
                <a:latin typeface="Catamaran"/>
                <a:ea typeface="Catamaran"/>
                <a:cs typeface="Catamaran"/>
                <a:sym typeface="Catamaran"/>
              </a:rPr>
              <a:t>RCM Cooperative  | Source &amp; License:           </a:t>
            </a:r>
            <a:endParaRPr sz="1100">
              <a:solidFill>
                <a:schemeClr val="accent2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3"/>
          </p:nvPr>
        </p:nvSpPr>
        <p:spPr>
          <a:xfrm>
            <a:off x="5385548" y="4873500"/>
            <a:ext cx="2363702" cy="269999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None/>
              <a:defRPr sz="1100">
                <a:solidFill>
                  <a:schemeClr val="accent2"/>
                </a:solidFill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None/>
              <a:defRPr sz="1100">
                <a:solidFill>
                  <a:schemeClr val="accent2"/>
                </a:solidFill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None/>
              <a:defRPr sz="1100">
                <a:solidFill>
                  <a:schemeClr val="accent2"/>
                </a:solidFill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None/>
              <a:defRPr sz="1100">
                <a:solidFill>
                  <a:schemeClr val="accent2"/>
                </a:solidFill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None/>
              <a:defRPr sz="1100">
                <a:solidFill>
                  <a:schemeClr val="accent2"/>
                </a:solidFill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None/>
              <a:defRPr sz="1100">
                <a:solidFill>
                  <a:schemeClr val="accent2"/>
                </a:solidFill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None/>
              <a:defRPr sz="1100">
                <a:solidFill>
                  <a:schemeClr val="accent2"/>
                </a:solidFill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None/>
              <a:defRPr sz="1100">
                <a:solidFill>
                  <a:schemeClr val="accent2"/>
                </a:solidFill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100"/>
              <a:buNone/>
              <a:defRPr sz="11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 2">
  <p:cSld name="CUSTOM_7_2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:a16="http://schemas.microsoft.com/office/drawing/2014/main" id="{5315AC0E-6695-7BA9-A501-FE4E1BD338C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420"/>
          <a:stretch>
            <a:fillRect/>
          </a:stretch>
        </p:blipFill>
        <p:spPr bwMode="auto">
          <a:xfrm>
            <a:off x="-1" y="-106680"/>
            <a:ext cx="9157048" cy="4980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AA8917B-A577-9078-8199-677E12062C29}"/>
              </a:ext>
            </a:extLst>
          </p:cNvPr>
          <p:cNvSpPr/>
          <p:nvPr userDrawn="1"/>
        </p:nvSpPr>
        <p:spPr>
          <a:xfrm>
            <a:off x="-17325" y="4142154"/>
            <a:ext cx="9157039" cy="10013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Google Shape;20;p3"/>
          <p:cNvPicPr preferRelativeResize="0"/>
          <p:nvPr userDrawn="1"/>
        </p:nvPicPr>
        <p:blipFill rotWithShape="1">
          <a:blip r:embed="rId3">
            <a:alphaModFix amt="85000"/>
          </a:blip>
          <a:srcRect b="6820"/>
          <a:stretch/>
        </p:blipFill>
        <p:spPr>
          <a:xfrm>
            <a:off x="-17325" y="315885"/>
            <a:ext cx="9157039" cy="4827614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3"/>
          <p:cNvSpPr/>
          <p:nvPr userDrawn="1"/>
        </p:nvSpPr>
        <p:spPr>
          <a:xfrm rot="5400000">
            <a:off x="2892600" y="-269250"/>
            <a:ext cx="3358800" cy="5026500"/>
          </a:xfrm>
          <a:prstGeom prst="rect">
            <a:avLst/>
          </a:prstGeom>
          <a:solidFill>
            <a:srgbClr val="061C05">
              <a:alpha val="94118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22;p3"/>
          <p:cNvSpPr/>
          <p:nvPr/>
        </p:nvSpPr>
        <p:spPr>
          <a:xfrm flipH="1">
            <a:off x="9" y="4873500"/>
            <a:ext cx="9144000" cy="270000"/>
          </a:xfrm>
          <a:prstGeom prst="rect">
            <a:avLst/>
          </a:prstGeom>
          <a:solidFill>
            <a:srgbClr val="061C0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743200" lvl="0" indent="4572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GB" sz="1100">
                <a:solidFill>
                  <a:schemeClr val="accent2"/>
                </a:solidFill>
                <a:latin typeface="Catamaran"/>
                <a:ea typeface="Catamaran"/>
                <a:cs typeface="Catamaran"/>
                <a:sym typeface="Catamaran"/>
              </a:rPr>
              <a:t>RCM Cooperative  | Source &amp; License:           </a:t>
            </a:r>
            <a:endParaRPr sz="1100">
              <a:solidFill>
                <a:schemeClr val="accent2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23" name="Google Shape;23;p3"/>
          <p:cNvSpPr txBox="1">
            <a:spLocks noGrp="1"/>
          </p:cNvSpPr>
          <p:nvPr>
            <p:ph type="title"/>
          </p:nvPr>
        </p:nvSpPr>
        <p:spPr>
          <a:xfrm>
            <a:off x="2058850" y="976025"/>
            <a:ext cx="5026500" cy="6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ubTitle" idx="1"/>
          </p:nvPr>
        </p:nvSpPr>
        <p:spPr>
          <a:xfrm>
            <a:off x="5385550" y="4873500"/>
            <a:ext cx="2363700" cy="270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None/>
              <a:defRPr sz="1100">
                <a:solidFill>
                  <a:schemeClr val="accent2"/>
                </a:solidFill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None/>
              <a:defRPr sz="1100">
                <a:solidFill>
                  <a:schemeClr val="accent2"/>
                </a:solidFill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None/>
              <a:defRPr sz="1100">
                <a:solidFill>
                  <a:schemeClr val="accent2"/>
                </a:solidFill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None/>
              <a:defRPr sz="1100">
                <a:solidFill>
                  <a:schemeClr val="accent2"/>
                </a:solidFill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None/>
              <a:defRPr sz="1100">
                <a:solidFill>
                  <a:schemeClr val="accent2"/>
                </a:solidFill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None/>
              <a:defRPr sz="1100">
                <a:solidFill>
                  <a:schemeClr val="accent2"/>
                </a:solidFill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None/>
              <a:defRPr sz="1100">
                <a:solidFill>
                  <a:schemeClr val="accent2"/>
                </a:solidFill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None/>
              <a:defRPr sz="1100">
                <a:solidFill>
                  <a:schemeClr val="accent2"/>
                </a:solidFill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100"/>
              <a:buNone/>
              <a:defRPr sz="11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 1" userDrawn="1">
  <p:cSld name="CUSTOM_7_1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5"/>
          <p:cNvSpPr txBox="1">
            <a:spLocks noGrp="1"/>
          </p:cNvSpPr>
          <p:nvPr>
            <p:ph type="ctrTitle"/>
          </p:nvPr>
        </p:nvSpPr>
        <p:spPr>
          <a:xfrm>
            <a:off x="2275800" y="1680600"/>
            <a:ext cx="4592400" cy="17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2" name="Google Shape;81;p7">
            <a:extLst>
              <a:ext uri="{FF2B5EF4-FFF2-40B4-BE49-F238E27FC236}">
                <a16:creationId xmlns:a16="http://schemas.microsoft.com/office/drawing/2014/main" id="{E70F7884-140C-79B4-41BB-6A22F8B938E2}"/>
              </a:ext>
            </a:extLst>
          </p:cNvPr>
          <p:cNvSpPr/>
          <p:nvPr userDrawn="1"/>
        </p:nvSpPr>
        <p:spPr>
          <a:xfrm rot="5400000">
            <a:off x="4111000" y="111800"/>
            <a:ext cx="920700" cy="9142800"/>
          </a:xfrm>
          <a:prstGeom prst="rect">
            <a:avLst/>
          </a:prstGeom>
          <a:solidFill>
            <a:srgbClr val="0C1D0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Google Shape;82;p7" descr="A logo with a black background&#10;&#10;AI-generated content may be incorrect.">
            <a:extLst>
              <a:ext uri="{FF2B5EF4-FFF2-40B4-BE49-F238E27FC236}">
                <a16:creationId xmlns:a16="http://schemas.microsoft.com/office/drawing/2014/main" id="{CE3B33EE-C69D-181C-C1BC-CA2C47774F3D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260790" y="4433649"/>
            <a:ext cx="1068770" cy="53255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145;p13">
            <a:extLst>
              <a:ext uri="{FF2B5EF4-FFF2-40B4-BE49-F238E27FC236}">
                <a16:creationId xmlns:a16="http://schemas.microsoft.com/office/drawing/2014/main" id="{F99A67D0-33DA-1338-D7FC-F5E792A9AA43}"/>
              </a:ext>
            </a:extLst>
          </p:cNvPr>
          <p:cNvSpPr/>
          <p:nvPr userDrawn="1"/>
        </p:nvSpPr>
        <p:spPr>
          <a:xfrm flipH="1">
            <a:off x="3493477" y="4563437"/>
            <a:ext cx="5491781" cy="27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GB" sz="1100" dirty="0">
                <a:solidFill>
                  <a:schemeClr val="accent2"/>
                </a:solidFill>
                <a:latin typeface="Montserrat" panose="02000505000000020004" pitchFamily="2" charset="77"/>
              </a:rPr>
              <a:t>31</a:t>
            </a:r>
            <a:r>
              <a:rPr lang="en-GB" sz="1100" baseline="30000" dirty="0">
                <a:solidFill>
                  <a:schemeClr val="accent2"/>
                </a:solidFill>
                <a:latin typeface="Montserrat" panose="02000505000000020004" pitchFamily="2" charset="77"/>
              </a:rPr>
              <a:t>st</a:t>
            </a:r>
            <a:r>
              <a:rPr lang="en-GB" sz="1100" dirty="0">
                <a:solidFill>
                  <a:schemeClr val="accent2"/>
                </a:solidFill>
                <a:latin typeface="Montserrat" panose="02000505000000020004" pitchFamily="2" charset="77"/>
              </a:rPr>
              <a:t> October 2025</a:t>
            </a:r>
            <a:r>
              <a:rPr lang="en-GB" sz="1100" dirty="0">
                <a:solidFill>
                  <a:schemeClr val="accent2"/>
                </a:solidFill>
                <a:latin typeface="Montserrat" panose="02000505000000020004" pitchFamily="2" charset="77"/>
                <a:ea typeface="Montserrat"/>
                <a:cs typeface="Montserrat"/>
                <a:sym typeface="Montserrat"/>
              </a:rPr>
              <a:t>  |   10.5281/zenodo.17489926  |  CC-BY-4.0</a:t>
            </a:r>
            <a:endParaRPr sz="1100" dirty="0">
              <a:solidFill>
                <a:schemeClr val="accent2"/>
              </a:solidFill>
              <a:latin typeface="Montserrat" panose="02000505000000020004" pitchFamily="2" charset="77"/>
              <a:ea typeface="Montserrat"/>
              <a:cs typeface="Montserrat"/>
              <a:sym typeface="Montserrat"/>
            </a:endParaRPr>
          </a:p>
        </p:txBody>
      </p:sp>
      <p:pic>
        <p:nvPicPr>
          <p:cNvPr id="5" name="Picture 4" descr="A close up of a logo&#10;&#10;AI-generated content may be incorrect.">
            <a:extLst>
              <a:ext uri="{FF2B5EF4-FFF2-40B4-BE49-F238E27FC236}">
                <a16:creationId xmlns:a16="http://schemas.microsoft.com/office/drawing/2014/main" id="{5AB0A21E-C0EA-E333-78D7-518E3A9598E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1487052" y="4436357"/>
            <a:ext cx="1210364" cy="53256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 userDrawn="1">
  <p:cSld name="Title + design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7"/>
          <p:cNvSpPr txBox="1">
            <a:spLocks noGrp="1"/>
          </p:cNvSpPr>
          <p:nvPr>
            <p:ph type="ctrTitle"/>
          </p:nvPr>
        </p:nvSpPr>
        <p:spPr>
          <a:xfrm>
            <a:off x="1749675" y="567650"/>
            <a:ext cx="5438400" cy="4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tamaran"/>
              <a:buNone/>
              <a:defRPr sz="2400">
                <a:latin typeface="Catamaran"/>
                <a:ea typeface="Catamaran"/>
                <a:cs typeface="Catamaran"/>
                <a:sym typeface="Catamar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81" name="Google Shape;81;p7"/>
          <p:cNvSpPr/>
          <p:nvPr/>
        </p:nvSpPr>
        <p:spPr>
          <a:xfrm rot="5400000">
            <a:off x="4111000" y="111800"/>
            <a:ext cx="920700" cy="9142800"/>
          </a:xfrm>
          <a:prstGeom prst="rect">
            <a:avLst/>
          </a:prstGeom>
          <a:solidFill>
            <a:srgbClr val="0C1D0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2" name="Google Shape;82;p7" descr="A logo with a black background&#10;&#10;AI-generated content may be incorrect.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60790" y="4433649"/>
            <a:ext cx="1068770" cy="53255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45;p13">
            <a:extLst>
              <a:ext uri="{FF2B5EF4-FFF2-40B4-BE49-F238E27FC236}">
                <a16:creationId xmlns:a16="http://schemas.microsoft.com/office/drawing/2014/main" id="{87AFF2A0-9222-8F30-810A-8D2419F52E07}"/>
              </a:ext>
            </a:extLst>
          </p:cNvPr>
          <p:cNvSpPr/>
          <p:nvPr userDrawn="1"/>
        </p:nvSpPr>
        <p:spPr>
          <a:xfrm flipH="1">
            <a:off x="3493477" y="4563437"/>
            <a:ext cx="5491781" cy="27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GB" sz="1100" dirty="0">
                <a:solidFill>
                  <a:schemeClr val="accent2"/>
                </a:solidFill>
                <a:latin typeface="Montserrat" panose="02000505000000020004" pitchFamily="2" charset="77"/>
              </a:rPr>
              <a:t>26</a:t>
            </a:r>
            <a:r>
              <a:rPr lang="en-GB" sz="1100" baseline="30000" dirty="0">
                <a:solidFill>
                  <a:schemeClr val="accent2"/>
                </a:solidFill>
                <a:latin typeface="Montserrat" panose="02000505000000020004" pitchFamily="2" charset="77"/>
              </a:rPr>
              <a:t>th</a:t>
            </a:r>
            <a:r>
              <a:rPr lang="en-GB" sz="1100" dirty="0">
                <a:solidFill>
                  <a:schemeClr val="accent2"/>
                </a:solidFill>
                <a:latin typeface="Montserrat" panose="02000505000000020004" pitchFamily="2" charset="77"/>
              </a:rPr>
              <a:t> November 2025</a:t>
            </a:r>
            <a:r>
              <a:rPr lang="en-GB" sz="1100" dirty="0">
                <a:solidFill>
                  <a:schemeClr val="accent2"/>
                </a:solidFill>
                <a:latin typeface="Montserrat" panose="02000505000000020004" pitchFamily="2" charset="77"/>
                <a:ea typeface="Montserrat"/>
                <a:cs typeface="Montserrat"/>
                <a:sym typeface="Montserrat"/>
              </a:rPr>
              <a:t>  |   10.5281/zenodo.17725982  |  CC-BY-4.0</a:t>
            </a:r>
          </a:p>
        </p:txBody>
      </p:sp>
      <p:pic>
        <p:nvPicPr>
          <p:cNvPr id="4" name="Picture 3" descr="A close up of a logo&#10;&#10;AI-generated content may be incorrect.">
            <a:extLst>
              <a:ext uri="{FF2B5EF4-FFF2-40B4-BE49-F238E27FC236}">
                <a16:creationId xmlns:a16="http://schemas.microsoft.com/office/drawing/2014/main" id="{37738CE6-E7EC-A8B4-5A55-570D3EB4C46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1487052" y="4436357"/>
            <a:ext cx="1210364" cy="53256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, title (Dark)" userDrawn="1">
  <p:cSld name="Blank, title (Dark)">
    <p:bg>
      <p:bgPr>
        <a:solidFill>
          <a:schemeClr val="lt1"/>
        </a:solid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9"/>
          <p:cNvSpPr txBox="1">
            <a:spLocks noGrp="1"/>
          </p:cNvSpPr>
          <p:nvPr>
            <p:ph type="body" idx="1"/>
          </p:nvPr>
        </p:nvSpPr>
        <p:spPr>
          <a:xfrm>
            <a:off x="431800" y="1072701"/>
            <a:ext cx="8280300" cy="31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1pPr>
            <a:lvl2pPr marL="914400" lvl="1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1800"/>
            </a:lvl2pPr>
            <a:lvl3pPr marL="1371600" lvl="2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–"/>
              <a:defRPr sz="1800"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–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–"/>
              <a:defRPr/>
            </a:lvl6pPr>
            <a:lvl7pPr marL="3200400" lvl="6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–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4" name="Google Shape;114;p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/>
          </a:p>
        </p:txBody>
      </p:sp>
      <p:sp>
        <p:nvSpPr>
          <p:cNvPr id="2" name="Google Shape;81;p7">
            <a:extLst>
              <a:ext uri="{FF2B5EF4-FFF2-40B4-BE49-F238E27FC236}">
                <a16:creationId xmlns:a16="http://schemas.microsoft.com/office/drawing/2014/main" id="{124C31FA-5989-DFEC-7AED-86025D04C711}"/>
              </a:ext>
            </a:extLst>
          </p:cNvPr>
          <p:cNvSpPr/>
          <p:nvPr userDrawn="1"/>
        </p:nvSpPr>
        <p:spPr>
          <a:xfrm rot="5400000">
            <a:off x="4111000" y="111800"/>
            <a:ext cx="920700" cy="9142800"/>
          </a:xfrm>
          <a:prstGeom prst="rect">
            <a:avLst/>
          </a:prstGeom>
          <a:solidFill>
            <a:srgbClr val="0C1D0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Google Shape;82;p7" descr="A logo with a black background&#10;&#10;AI-generated content may be incorrect.">
            <a:extLst>
              <a:ext uri="{FF2B5EF4-FFF2-40B4-BE49-F238E27FC236}">
                <a16:creationId xmlns:a16="http://schemas.microsoft.com/office/drawing/2014/main" id="{9C921B9C-C02F-B4E5-72D7-B72BCA85D143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260790" y="4433649"/>
            <a:ext cx="1068770" cy="53255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145;p13">
            <a:extLst>
              <a:ext uri="{FF2B5EF4-FFF2-40B4-BE49-F238E27FC236}">
                <a16:creationId xmlns:a16="http://schemas.microsoft.com/office/drawing/2014/main" id="{7551421A-E3E1-7E19-6FC4-519E6913BF8C}"/>
              </a:ext>
            </a:extLst>
          </p:cNvPr>
          <p:cNvSpPr/>
          <p:nvPr userDrawn="1"/>
        </p:nvSpPr>
        <p:spPr>
          <a:xfrm flipH="1">
            <a:off x="3493477" y="4563437"/>
            <a:ext cx="5491781" cy="27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GB" sz="1100" dirty="0">
                <a:solidFill>
                  <a:schemeClr val="accent2"/>
                </a:solidFill>
                <a:latin typeface="Montserrat" panose="02000505000000020004" pitchFamily="2" charset="77"/>
              </a:rPr>
              <a:t>26</a:t>
            </a:r>
            <a:r>
              <a:rPr lang="en-GB" sz="1100" baseline="30000" dirty="0">
                <a:solidFill>
                  <a:schemeClr val="accent2"/>
                </a:solidFill>
                <a:latin typeface="Montserrat" panose="02000505000000020004" pitchFamily="2" charset="77"/>
              </a:rPr>
              <a:t>th</a:t>
            </a:r>
            <a:r>
              <a:rPr lang="en-GB" sz="1100" dirty="0">
                <a:solidFill>
                  <a:schemeClr val="accent2"/>
                </a:solidFill>
                <a:latin typeface="Montserrat" panose="02000505000000020004" pitchFamily="2" charset="77"/>
              </a:rPr>
              <a:t> November 2025</a:t>
            </a:r>
            <a:r>
              <a:rPr lang="en-GB" sz="1100" dirty="0">
                <a:solidFill>
                  <a:schemeClr val="accent2"/>
                </a:solidFill>
                <a:latin typeface="Montserrat" panose="02000505000000020004" pitchFamily="2" charset="77"/>
                <a:ea typeface="Montserrat"/>
                <a:cs typeface="Montserrat"/>
                <a:sym typeface="Montserrat"/>
              </a:rPr>
              <a:t>  |   10.5281/zenodo.17725982  |  CC-BY-4.0</a:t>
            </a:r>
          </a:p>
        </p:txBody>
      </p:sp>
      <p:pic>
        <p:nvPicPr>
          <p:cNvPr id="5" name="Picture 4" descr="A close up of a logo&#10;&#10;AI-generated content may be incorrect.">
            <a:extLst>
              <a:ext uri="{FF2B5EF4-FFF2-40B4-BE49-F238E27FC236}">
                <a16:creationId xmlns:a16="http://schemas.microsoft.com/office/drawing/2014/main" id="{259582C0-781A-BE07-DFF8-644CF92C3F6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1487052" y="4436357"/>
            <a:ext cx="1210364" cy="532560"/>
          </a:xfrm>
          <a:prstGeom prst="rect">
            <a:avLst/>
          </a:prstGeom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72">
          <p15:clr>
            <a:srgbClr val="FBAE40"/>
          </p15:clr>
        </p15:guide>
        <p15:guide id="2" orient="horz" pos="2981">
          <p15:clr>
            <a:srgbClr val="FBAE40"/>
          </p15:clr>
        </p15:guide>
        <p15:guide id="3" orient="horz" pos="259">
          <p15:clr>
            <a:srgbClr val="FBAE40"/>
          </p15:clr>
        </p15:guide>
        <p15:guide id="4" pos="5488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0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marL="914400" marR="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L="1371600" marR="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marR="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marR="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marR="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marR="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marR="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marR="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 b="0" i="0" u="none" strike="noStrike" cap="non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/>
          </a:p>
        </p:txBody>
      </p:sp>
      <p:sp>
        <p:nvSpPr>
          <p:cNvPr id="2" name="Google Shape;81;p7">
            <a:extLst>
              <a:ext uri="{FF2B5EF4-FFF2-40B4-BE49-F238E27FC236}">
                <a16:creationId xmlns:a16="http://schemas.microsoft.com/office/drawing/2014/main" id="{DFBC05DB-311D-B8BF-008C-76A4AAD85787}"/>
              </a:ext>
            </a:extLst>
          </p:cNvPr>
          <p:cNvSpPr/>
          <p:nvPr userDrawn="1"/>
        </p:nvSpPr>
        <p:spPr>
          <a:xfrm rot="5400000">
            <a:off x="4111000" y="111800"/>
            <a:ext cx="920700" cy="9142800"/>
          </a:xfrm>
          <a:prstGeom prst="rect">
            <a:avLst/>
          </a:prstGeom>
          <a:solidFill>
            <a:srgbClr val="0C1D0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Google Shape;82;p7" descr="A logo with a black background&#10;&#10;AI-generated content may be incorrect.">
            <a:extLst>
              <a:ext uri="{FF2B5EF4-FFF2-40B4-BE49-F238E27FC236}">
                <a16:creationId xmlns:a16="http://schemas.microsoft.com/office/drawing/2014/main" id="{7CED62AA-EB92-75C7-F79E-9F296C76F0F0}"/>
              </a:ext>
            </a:extLst>
          </p:cNvPr>
          <p:cNvPicPr preferRelativeResize="0"/>
          <p:nvPr userDrawn="1"/>
        </p:nvPicPr>
        <p:blipFill rotWithShape="1">
          <a:blip r:embed="rId7">
            <a:alphaModFix/>
          </a:blip>
          <a:srcRect/>
          <a:stretch/>
        </p:blipFill>
        <p:spPr>
          <a:xfrm>
            <a:off x="260790" y="4433649"/>
            <a:ext cx="1068770" cy="53255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145;p13">
            <a:extLst>
              <a:ext uri="{FF2B5EF4-FFF2-40B4-BE49-F238E27FC236}">
                <a16:creationId xmlns:a16="http://schemas.microsoft.com/office/drawing/2014/main" id="{A99E1AA8-2447-D542-C59F-733FB801FA59}"/>
              </a:ext>
            </a:extLst>
          </p:cNvPr>
          <p:cNvSpPr/>
          <p:nvPr userDrawn="1"/>
        </p:nvSpPr>
        <p:spPr>
          <a:xfrm flipH="1">
            <a:off x="3493477" y="4563437"/>
            <a:ext cx="5491781" cy="27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GB" sz="1100" dirty="0">
                <a:solidFill>
                  <a:schemeClr val="accent2"/>
                </a:solidFill>
                <a:latin typeface="Montserrat" panose="02000505000000020004" pitchFamily="2" charset="77"/>
              </a:rPr>
              <a:t>26</a:t>
            </a:r>
            <a:r>
              <a:rPr lang="en-GB" sz="1100" baseline="30000" dirty="0">
                <a:solidFill>
                  <a:schemeClr val="accent2"/>
                </a:solidFill>
                <a:latin typeface="Montserrat" panose="02000505000000020004" pitchFamily="2" charset="77"/>
              </a:rPr>
              <a:t>th</a:t>
            </a:r>
            <a:r>
              <a:rPr lang="en-GB" sz="1100" dirty="0">
                <a:solidFill>
                  <a:schemeClr val="accent2"/>
                </a:solidFill>
                <a:latin typeface="Montserrat" panose="02000505000000020004" pitchFamily="2" charset="77"/>
              </a:rPr>
              <a:t> November 2025</a:t>
            </a:r>
            <a:r>
              <a:rPr lang="en-GB" sz="1100" dirty="0">
                <a:solidFill>
                  <a:schemeClr val="accent2"/>
                </a:solidFill>
                <a:latin typeface="Montserrat" panose="02000505000000020004" pitchFamily="2" charset="77"/>
                <a:ea typeface="Montserrat"/>
                <a:cs typeface="Montserrat"/>
                <a:sym typeface="Montserrat"/>
              </a:rPr>
              <a:t>  |   10.5281/zenodo.17725982  |  CC-BY-4.0</a:t>
            </a:r>
            <a:endParaRPr sz="1100" dirty="0">
              <a:solidFill>
                <a:schemeClr val="accent2"/>
              </a:solidFill>
              <a:latin typeface="Montserrat" panose="02000505000000020004" pitchFamily="2" charset="77"/>
              <a:ea typeface="Montserrat"/>
              <a:cs typeface="Montserrat"/>
              <a:sym typeface="Montserrat"/>
            </a:endParaRPr>
          </a:p>
        </p:txBody>
      </p:sp>
      <p:pic>
        <p:nvPicPr>
          <p:cNvPr id="5" name="Picture 4" descr="A close up of a logo&#10;&#10;AI-generated content may be incorrect.">
            <a:extLst>
              <a:ext uri="{FF2B5EF4-FFF2-40B4-BE49-F238E27FC236}">
                <a16:creationId xmlns:a16="http://schemas.microsoft.com/office/drawing/2014/main" id="{7B521C57-8CFD-F6DB-8290-02B1BC545A8D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lum bright="70000" contrast="-70000"/>
          </a:blip>
          <a:stretch>
            <a:fillRect/>
          </a:stretch>
        </p:blipFill>
        <p:spPr>
          <a:xfrm>
            <a:off x="1487052" y="4436357"/>
            <a:ext cx="1210364" cy="532560"/>
          </a:xfrm>
          <a:prstGeom prst="rect">
            <a:avLst/>
          </a:prstGeom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3" r:id="rId4"/>
    <p:sldLayoutId id="2147483655" r:id="rId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18" Type="http://schemas.openxmlformats.org/officeDocument/2006/relationships/image" Target="../media/image21.png"/><Relationship Id="rId3" Type="http://schemas.openxmlformats.org/officeDocument/2006/relationships/image" Target="../media/image6.png"/><Relationship Id="rId21" Type="http://schemas.openxmlformats.org/officeDocument/2006/relationships/image" Target="../media/image24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17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9.jp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24" Type="http://schemas.openxmlformats.org/officeDocument/2006/relationships/image" Target="../media/image27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23" Type="http://schemas.openxmlformats.org/officeDocument/2006/relationships/image" Target="../media/image26.png"/><Relationship Id="rId10" Type="http://schemas.openxmlformats.org/officeDocument/2006/relationships/image" Target="../media/image13.png"/><Relationship Id="rId19" Type="http://schemas.openxmlformats.org/officeDocument/2006/relationships/image" Target="../media/image22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Relationship Id="rId22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github.com/rcmcooperative/partner-TOSI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tinyurl.com/TOSI-GRC-2025-11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2"/>
          <p:cNvSpPr/>
          <p:nvPr/>
        </p:nvSpPr>
        <p:spPr>
          <a:xfrm flipH="1">
            <a:off x="9" y="4873475"/>
            <a:ext cx="9144000" cy="270000"/>
          </a:xfrm>
          <a:prstGeom prst="rect">
            <a:avLst/>
          </a:prstGeom>
          <a:solidFill>
            <a:srgbClr val="061C0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lang="en-GB" sz="1000" dirty="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3" name="Google Shape;133;p12"/>
          <p:cNvSpPr txBox="1">
            <a:spLocks noGrp="1"/>
          </p:cNvSpPr>
          <p:nvPr>
            <p:ph type="title"/>
          </p:nvPr>
        </p:nvSpPr>
        <p:spPr>
          <a:xfrm>
            <a:off x="2058850" y="976025"/>
            <a:ext cx="5026500" cy="21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4000"/>
              </a:lnSpc>
              <a:spcBef>
                <a:spcPts val="1000"/>
              </a:spcBef>
            </a:pPr>
            <a:r>
              <a:rPr lang="en-GB" b="0" dirty="0"/>
              <a:t>Strategy for</a:t>
            </a:r>
            <a:br>
              <a:rPr lang="en-GB" b="0" dirty="0"/>
            </a:br>
            <a:r>
              <a:rPr lang="en-GB" b="0" dirty="0"/>
              <a:t> community engagement </a:t>
            </a:r>
            <a:br>
              <a:rPr lang="en-GB" b="0" dirty="0"/>
            </a:br>
            <a:r>
              <a:rPr lang="en-GB" b="0" dirty="0"/>
              <a:t>in open science</a:t>
            </a:r>
            <a:endParaRPr sz="2000" b="0" dirty="0"/>
          </a:p>
        </p:txBody>
      </p:sp>
      <p:pic>
        <p:nvPicPr>
          <p:cNvPr id="3" name="Picture 2" descr="A close up of a logo&#10;&#10;AI-generated content may be incorrect.">
            <a:extLst>
              <a:ext uri="{FF2B5EF4-FFF2-40B4-BE49-F238E27FC236}">
                <a16:creationId xmlns:a16="http://schemas.microsoft.com/office/drawing/2014/main" id="{DDAB7939-B48D-6AB2-FBBC-577EAD8C5D56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5578679" y="3191612"/>
            <a:ext cx="1408341" cy="619670"/>
          </a:xfrm>
          <a:prstGeom prst="rect">
            <a:avLst/>
          </a:prstGeom>
        </p:spPr>
      </p:pic>
      <p:sp>
        <p:nvSpPr>
          <p:cNvPr id="6" name="Google Shape;145;p13">
            <a:extLst>
              <a:ext uri="{FF2B5EF4-FFF2-40B4-BE49-F238E27FC236}">
                <a16:creationId xmlns:a16="http://schemas.microsoft.com/office/drawing/2014/main" id="{8657A9E5-B658-5254-F214-6D50CA0088D2}"/>
              </a:ext>
            </a:extLst>
          </p:cNvPr>
          <p:cNvSpPr/>
          <p:nvPr/>
        </p:nvSpPr>
        <p:spPr>
          <a:xfrm flipH="1">
            <a:off x="3536958" y="4873475"/>
            <a:ext cx="5491781" cy="27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>
              <a:defRPr/>
            </a:pPr>
            <a:r>
              <a:rPr lang="en-GB" sz="1100" dirty="0">
                <a:solidFill>
                  <a:schemeClr val="accent2"/>
                </a:solidFill>
                <a:latin typeface="Montserrat" panose="02000505000000020004" pitchFamily="2" charset="77"/>
              </a:rPr>
              <a:t>26</a:t>
            </a:r>
            <a:r>
              <a:rPr lang="en-GB" sz="1100" baseline="30000" dirty="0">
                <a:solidFill>
                  <a:schemeClr val="accent2"/>
                </a:solidFill>
                <a:latin typeface="Montserrat" panose="02000505000000020004" pitchFamily="2" charset="77"/>
              </a:rPr>
              <a:t>th</a:t>
            </a:r>
            <a:r>
              <a:rPr lang="en-GB" sz="1100" dirty="0">
                <a:solidFill>
                  <a:schemeClr val="accent2"/>
                </a:solidFill>
                <a:latin typeface="Montserrat" panose="02000505000000020004" pitchFamily="2" charset="77"/>
              </a:rPr>
              <a:t> November 2025</a:t>
            </a:r>
            <a:r>
              <a:rPr lang="en-GB" sz="1100" dirty="0">
                <a:solidFill>
                  <a:schemeClr val="accent2"/>
                </a:solidFill>
                <a:latin typeface="Montserrat" panose="02000505000000020004" pitchFamily="2" charset="77"/>
                <a:ea typeface="Montserrat"/>
                <a:cs typeface="Montserrat"/>
                <a:sym typeface="Montserrat"/>
              </a:rPr>
              <a:t>  |   10.5281/zenodo.17725982  |  CC-BY-4.0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3"/>
          <p:cNvSpPr txBox="1">
            <a:spLocks noGrp="1"/>
          </p:cNvSpPr>
          <p:nvPr>
            <p:ph type="ctrTitle" idx="4294967295"/>
          </p:nvPr>
        </p:nvSpPr>
        <p:spPr>
          <a:xfrm>
            <a:off x="392009" y="289126"/>
            <a:ext cx="5438400" cy="49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About RCM Cooperative</a:t>
            </a:r>
            <a:endParaRPr dirty="0"/>
          </a:p>
        </p:txBody>
      </p:sp>
      <p:pic>
        <p:nvPicPr>
          <p:cNvPr id="4" name="Picture 3" descr="A website with text and a handshake&#10;&#10;AI-generated content may be incorrect.">
            <a:extLst>
              <a:ext uri="{FF2B5EF4-FFF2-40B4-BE49-F238E27FC236}">
                <a16:creationId xmlns:a16="http://schemas.microsoft.com/office/drawing/2014/main" id="{BFB41035-F1CD-EF31-E8D4-4BE6824A332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245" t="29974" r="2245"/>
          <a:stretch>
            <a:fillRect/>
          </a:stretch>
        </p:blipFill>
        <p:spPr>
          <a:xfrm>
            <a:off x="0" y="1012653"/>
            <a:ext cx="9144000" cy="321335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15" descr="UKTRE · GitHub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1125" y="750525"/>
            <a:ext cx="1180425" cy="1180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14975" y="1012824"/>
            <a:ext cx="2893766" cy="65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04875" y="62150"/>
            <a:ext cx="934975" cy="955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037075" y="116501"/>
            <a:ext cx="847050" cy="847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964762" y="1898102"/>
            <a:ext cx="1367475" cy="6055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35925" y="1945988"/>
            <a:ext cx="1647500" cy="506936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15"/>
          <p:cNvSpPr txBox="1"/>
          <p:nvPr/>
        </p:nvSpPr>
        <p:spPr>
          <a:xfrm>
            <a:off x="272325" y="257175"/>
            <a:ext cx="60243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Communities we have managed and supported</a:t>
            </a:r>
            <a:endParaRPr sz="2200" b="1"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grpSp>
        <p:nvGrpSpPr>
          <p:cNvPr id="169" name="Google Shape;169;p15"/>
          <p:cNvGrpSpPr/>
          <p:nvPr/>
        </p:nvGrpSpPr>
        <p:grpSpPr>
          <a:xfrm>
            <a:off x="5451519" y="3240185"/>
            <a:ext cx="3352151" cy="847028"/>
            <a:chOff x="4642500" y="3099208"/>
            <a:chExt cx="4317000" cy="1078192"/>
          </a:xfrm>
        </p:grpSpPr>
        <p:pic>
          <p:nvPicPr>
            <p:cNvPr id="170" name="Google Shape;170;p15"/>
            <p:cNvPicPr preferRelativeResize="0"/>
            <p:nvPr/>
          </p:nvPicPr>
          <p:blipFill rotWithShape="1">
            <a:blip r:embed="rId9">
              <a:alphaModFix/>
            </a:blip>
            <a:srcRect t="10249"/>
            <a:stretch/>
          </p:blipFill>
          <p:spPr>
            <a:xfrm>
              <a:off x="4642500" y="3172225"/>
              <a:ext cx="4316949" cy="10051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1" name="Google Shape;171;p15"/>
            <p:cNvSpPr txBox="1"/>
            <p:nvPr/>
          </p:nvSpPr>
          <p:spPr>
            <a:xfrm>
              <a:off x="4642500" y="3099208"/>
              <a:ext cx="4317000" cy="509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9250" tIns="79250" rIns="79250" bIns="7925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53"/>
                <a:buFont typeface="Arial"/>
                <a:buNone/>
              </a:pPr>
              <a:r>
                <a:rPr lang="en-GB" sz="78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Modelling and high-precision forecasting of complex environmental systems to make leaps in weather prediction and sustainable energy</a:t>
              </a:r>
              <a:endParaRPr sz="78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2" name="Google Shape;172;p15"/>
          <p:cNvPicPr preferRelativeResize="0"/>
          <p:nvPr/>
        </p:nvPicPr>
        <p:blipFill rotWithShape="1">
          <a:blip r:embed="rId10">
            <a:alphaModFix/>
          </a:blip>
          <a:srcRect t="24362" r="7028"/>
          <a:stretch/>
        </p:blipFill>
        <p:spPr>
          <a:xfrm>
            <a:off x="5451438" y="2683800"/>
            <a:ext cx="3352322" cy="589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15"/>
          <p:cNvPicPr preferRelativeResize="0"/>
          <p:nvPr/>
        </p:nvPicPr>
        <p:blipFill rotWithShape="1">
          <a:blip r:embed="rId11">
            <a:alphaModFix/>
          </a:blip>
          <a:srcRect t="23451" b="20990"/>
          <a:stretch/>
        </p:blipFill>
        <p:spPr>
          <a:xfrm>
            <a:off x="272325" y="1019497"/>
            <a:ext cx="1180425" cy="6558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15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272337" y="3596662"/>
            <a:ext cx="1647500" cy="337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15"/>
          <p:cNvPicPr preferRelativeResize="0"/>
          <p:nvPr/>
        </p:nvPicPr>
        <p:blipFill rotWithShape="1">
          <a:blip r:embed="rId13">
            <a:alphaModFix/>
          </a:blip>
          <a:srcRect l="26902" t="13678" r="26897" b="26141"/>
          <a:stretch/>
        </p:blipFill>
        <p:spPr>
          <a:xfrm>
            <a:off x="272323" y="2620113"/>
            <a:ext cx="759750" cy="7649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15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032075" y="2723588"/>
            <a:ext cx="759752" cy="6354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15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2153235" y="3567775"/>
            <a:ext cx="1350699" cy="50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15" descr="Elixir"/>
          <p:cNvPicPr preferRelativeResize="0"/>
          <p:nvPr/>
        </p:nvPicPr>
        <p:blipFill rotWithShape="1">
          <a:blip r:embed="rId16">
            <a:alphaModFix/>
          </a:blip>
          <a:srcRect t="6270"/>
          <a:stretch/>
        </p:blipFill>
        <p:spPr>
          <a:xfrm>
            <a:off x="5536838" y="1902900"/>
            <a:ext cx="759750" cy="5553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15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3737328" y="3568675"/>
            <a:ext cx="1520775" cy="50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15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3578075" y="2738555"/>
            <a:ext cx="1647500" cy="6055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15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1944400" y="2771960"/>
            <a:ext cx="1481100" cy="413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15"/>
          <p:cNvPicPr preferRelativeResize="0"/>
          <p:nvPr/>
        </p:nvPicPr>
        <p:blipFill rotWithShape="1">
          <a:blip r:embed="rId20">
            <a:alphaModFix/>
          </a:blip>
          <a:srcRect l="28613" t="12156" r="24934" b="22488"/>
          <a:stretch/>
        </p:blipFill>
        <p:spPr>
          <a:xfrm>
            <a:off x="3612638" y="899723"/>
            <a:ext cx="831862" cy="934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15"/>
          <p:cNvPicPr preferRelativeResize="0"/>
          <p:nvPr/>
        </p:nvPicPr>
        <p:blipFill rotWithShape="1">
          <a:blip r:embed="rId21">
            <a:alphaModFix/>
          </a:blip>
          <a:srcRect t="20471" b="17304"/>
          <a:stretch/>
        </p:blipFill>
        <p:spPr>
          <a:xfrm>
            <a:off x="6217300" y="1969800"/>
            <a:ext cx="2863701" cy="46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15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7734051" y="2426421"/>
            <a:ext cx="1036073" cy="5468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15"/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3413550" y="1954037"/>
            <a:ext cx="2160226" cy="50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15" descr="Administrative Data Research UK. Data-driven change - ADR UK"/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1722098" y="973999"/>
            <a:ext cx="1703396" cy="65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 restored in HD 4k the original &quot;Spider-Man Pointing at Spider-Man&quot;  Template - (aka spiderman confusion meme) - [4096*3072] : r/MemeRestoration">
            <a:extLst>
              <a:ext uri="{FF2B5EF4-FFF2-40B4-BE49-F238E27FC236}">
                <a16:creationId xmlns:a16="http://schemas.microsoft.com/office/drawing/2014/main" id="{A1E7454E-3A97-95FE-DC6B-6B7B0BACDA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21" b="30342"/>
          <a:stretch>
            <a:fillRect/>
          </a:stretch>
        </p:blipFill>
        <p:spPr bwMode="auto">
          <a:xfrm>
            <a:off x="0" y="0"/>
            <a:ext cx="9144000" cy="4220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8" name="Google Shape;288;p24"/>
          <p:cNvSpPr txBox="1"/>
          <p:nvPr/>
        </p:nvSpPr>
        <p:spPr>
          <a:xfrm flipH="1">
            <a:off x="-3833874" y="4034775"/>
            <a:ext cx="6283996" cy="242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30200" marR="0" lvl="0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+mj-lt"/>
              <a:buAutoNum type="arabicPeriod"/>
            </a:pPr>
            <a:r>
              <a:rPr lang="en-GB" sz="1600" b="0" i="0" u="none" strike="noStrike" cap="none" dirty="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Define objectives for the community</a:t>
            </a:r>
            <a:endParaRPr sz="1600" dirty="0"/>
          </a:p>
          <a:p>
            <a:pPr marL="330200" marR="0" lvl="0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+mj-lt"/>
              <a:buAutoNum type="arabicPeriod"/>
            </a:pPr>
            <a:r>
              <a:rPr lang="en-GB" sz="1600" b="0" i="0" u="none" strike="noStrike" cap="none" dirty="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Baseline success against objectives</a:t>
            </a:r>
            <a:endParaRPr sz="1600" dirty="0"/>
          </a:p>
          <a:p>
            <a:pPr marL="330200" marR="0" lvl="0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+mj-lt"/>
              <a:buAutoNum type="arabicPeriod"/>
            </a:pPr>
            <a:r>
              <a:rPr lang="en-GB" sz="1600" b="0" i="0" u="none" strike="noStrike" cap="none" dirty="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Strategy for development</a:t>
            </a:r>
            <a:endParaRPr sz="1600" dirty="0"/>
          </a:p>
          <a:p>
            <a:pPr marL="330200" marR="0" lvl="0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+mj-lt"/>
              <a:buAutoNum type="arabicPeriod"/>
            </a:pPr>
            <a:r>
              <a:rPr lang="en-GB" sz="1600" b="0" i="0" u="none" strike="noStrike" cap="none" dirty="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Implementation tactics </a:t>
            </a:r>
          </a:p>
          <a:p>
            <a:pPr marL="330200" marR="0" lvl="0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+mj-lt"/>
              <a:buAutoNum type="arabicPeriod"/>
            </a:pPr>
            <a:endParaRPr lang="en-GB" sz="1600" dirty="0">
              <a:solidFill>
                <a:schemeClr val="dk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  <a:p>
            <a:pPr lvl="0">
              <a:lnSpc>
                <a:spcPct val="110000"/>
              </a:lnSpc>
              <a:spcBef>
                <a:spcPts val="600"/>
              </a:spcBef>
              <a:buClr>
                <a:schemeClr val="dk1"/>
              </a:buClr>
              <a:buSzPts val="1500"/>
            </a:pPr>
            <a:r>
              <a:rPr lang="en-GB" sz="1600" b="1" dirty="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“concrete recommendations for improving TOSIs programs, creating new ones or eliminating them, if necessary.”</a:t>
            </a:r>
            <a:endParaRPr lang="en-GB" sz="1600" b="1" i="0" u="none" strike="noStrike" cap="none" dirty="0">
              <a:solidFill>
                <a:schemeClr val="dk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  <a:p>
            <a:pPr marL="330200" marR="0" lvl="0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+mj-lt"/>
              <a:buAutoNum type="arabicPeriod"/>
            </a:pPr>
            <a:endParaRPr lang="en-GB" sz="1600" dirty="0">
              <a:solidFill>
                <a:schemeClr val="dk1"/>
              </a:solidFill>
              <a:latin typeface="Catamaran Light"/>
              <a:cs typeface="Catamaran Light"/>
              <a:sym typeface="Catamaran Light"/>
            </a:endParaRPr>
          </a:p>
          <a:p>
            <a:pPr marR="0" lvl="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00"/>
            </a:pPr>
            <a:endParaRPr sz="1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E4F9589-1060-D94B-3C6B-723F8AC09CD5}"/>
              </a:ext>
            </a:extLst>
          </p:cNvPr>
          <p:cNvSpPr txBox="1"/>
          <p:nvPr/>
        </p:nvSpPr>
        <p:spPr>
          <a:xfrm>
            <a:off x="586154" y="2110154"/>
            <a:ext cx="3215945" cy="323165"/>
          </a:xfrm>
          <a:prstGeom prst="rect">
            <a:avLst/>
          </a:prstGeom>
          <a:solidFill>
            <a:schemeClr val="tx2">
              <a:lumMod val="1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</a:rPr>
              <a:t>Research Community Management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D3514CC-611F-A2E3-363E-718F7F8F246E}"/>
              </a:ext>
            </a:extLst>
          </p:cNvPr>
          <p:cNvSpPr txBox="1"/>
          <p:nvPr/>
        </p:nvSpPr>
        <p:spPr>
          <a:xfrm>
            <a:off x="4911915" y="252827"/>
            <a:ext cx="1394934" cy="323165"/>
          </a:xfrm>
          <a:prstGeom prst="rect">
            <a:avLst/>
          </a:prstGeom>
          <a:solidFill>
            <a:schemeClr val="tx2">
              <a:lumMod val="1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</a:rPr>
              <a:t>Open Science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B502B1C-9338-E9E4-194F-A1742EB5D015}"/>
              </a:ext>
            </a:extLst>
          </p:cNvPr>
          <p:cNvSpPr txBox="1"/>
          <p:nvPr/>
        </p:nvSpPr>
        <p:spPr>
          <a:xfrm>
            <a:off x="3518906" y="3393820"/>
            <a:ext cx="4180953" cy="323165"/>
          </a:xfrm>
          <a:prstGeom prst="rect">
            <a:avLst/>
          </a:prstGeom>
          <a:solidFill>
            <a:schemeClr val="tx2">
              <a:lumMod val="1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</a:rPr>
              <a:t>transparent, reproducible, ethical, collaborative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86">
          <a:extLst>
            <a:ext uri="{FF2B5EF4-FFF2-40B4-BE49-F238E27FC236}">
              <a16:creationId xmlns:a16="http://schemas.microsoft.com/office/drawing/2014/main" id="{2DE57678-2579-B70D-50A6-703F41B144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4">
            <a:extLst>
              <a:ext uri="{FF2B5EF4-FFF2-40B4-BE49-F238E27FC236}">
                <a16:creationId xmlns:a16="http://schemas.microsoft.com/office/drawing/2014/main" id="{11BE38A6-2CDC-4AF9-B0BF-C3C7225008E9}"/>
              </a:ext>
            </a:extLst>
          </p:cNvPr>
          <p:cNvSpPr txBox="1"/>
          <p:nvPr/>
        </p:nvSpPr>
        <p:spPr>
          <a:xfrm flipH="1">
            <a:off x="890526" y="1244683"/>
            <a:ext cx="4096004" cy="242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30200" marR="0" lvl="0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+mj-lt"/>
              <a:buAutoNum type="arabicPeriod"/>
            </a:pPr>
            <a:r>
              <a:rPr lang="en-GB" sz="1600" b="0" i="0" u="none" strike="noStrike" cap="none" dirty="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Define objectives for the community</a:t>
            </a:r>
            <a:endParaRPr sz="1600" dirty="0"/>
          </a:p>
          <a:p>
            <a:pPr marL="330200" marR="0" lvl="0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+mj-lt"/>
              <a:buAutoNum type="arabicPeriod"/>
            </a:pPr>
            <a:r>
              <a:rPr lang="en-GB" sz="1600" b="0" i="0" u="none" strike="noStrike" cap="none" dirty="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Baseline success against objectives</a:t>
            </a:r>
            <a:endParaRPr sz="1600" dirty="0"/>
          </a:p>
          <a:p>
            <a:pPr marL="330200" marR="0" lvl="0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+mj-lt"/>
              <a:buAutoNum type="arabicPeriod"/>
            </a:pPr>
            <a:r>
              <a:rPr lang="en-GB" sz="1600" b="0" i="0" u="none" strike="noStrike" cap="none" dirty="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Strategy for development</a:t>
            </a:r>
            <a:endParaRPr sz="1600" dirty="0"/>
          </a:p>
          <a:p>
            <a:pPr marL="330200" marR="0" lvl="0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+mj-lt"/>
              <a:buAutoNum type="arabicPeriod"/>
            </a:pPr>
            <a:r>
              <a:rPr lang="en-GB" sz="1600" b="0" i="0" u="none" strike="noStrike" cap="none" dirty="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Implementation tactics </a:t>
            </a:r>
          </a:p>
          <a:p>
            <a:pPr marL="330200" marR="0" lvl="0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+mj-lt"/>
              <a:buAutoNum type="arabicPeriod"/>
            </a:pPr>
            <a:endParaRPr lang="en-GB" sz="1600" dirty="0">
              <a:solidFill>
                <a:schemeClr val="dk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  <a:p>
            <a:pPr lvl="0">
              <a:lnSpc>
                <a:spcPct val="110000"/>
              </a:lnSpc>
              <a:spcBef>
                <a:spcPts val="600"/>
              </a:spcBef>
              <a:buClr>
                <a:schemeClr val="dk1"/>
              </a:buClr>
              <a:buSzPts val="1500"/>
            </a:pPr>
            <a:r>
              <a:rPr lang="en-GB" sz="1600" b="1" dirty="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“concrete recommendations for improving TOSIs programs, creating new ones or eliminating them, if necessary.”</a:t>
            </a:r>
            <a:endParaRPr lang="en-GB" sz="1600" b="1" i="0" u="none" strike="noStrike" cap="none" dirty="0">
              <a:solidFill>
                <a:schemeClr val="dk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  <a:p>
            <a:pPr marL="330200" marR="0" lvl="0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+mj-lt"/>
              <a:buAutoNum type="arabicPeriod"/>
            </a:pPr>
            <a:endParaRPr lang="en-GB" sz="1600" dirty="0">
              <a:solidFill>
                <a:schemeClr val="dk1"/>
              </a:solidFill>
              <a:latin typeface="Catamaran Light"/>
              <a:cs typeface="Catamaran Light"/>
              <a:sym typeface="Catamaran Light"/>
            </a:endParaRPr>
          </a:p>
          <a:p>
            <a:pPr marR="0" lvl="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00"/>
            </a:pPr>
            <a:endParaRPr sz="1600" dirty="0"/>
          </a:p>
        </p:txBody>
      </p:sp>
      <p:sp>
        <p:nvSpPr>
          <p:cNvPr id="293" name="Google Shape;293;p24">
            <a:extLst>
              <a:ext uri="{FF2B5EF4-FFF2-40B4-BE49-F238E27FC236}">
                <a16:creationId xmlns:a16="http://schemas.microsoft.com/office/drawing/2014/main" id="{95C4327D-B595-FC02-295F-87E94C56E885}"/>
              </a:ext>
            </a:extLst>
          </p:cNvPr>
          <p:cNvSpPr txBox="1"/>
          <p:nvPr/>
        </p:nvSpPr>
        <p:spPr>
          <a:xfrm>
            <a:off x="478574" y="287750"/>
            <a:ext cx="5617425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Open Scientist in Residence</a:t>
            </a:r>
            <a:endParaRPr sz="2400" b="1" dirty="0"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pic>
        <p:nvPicPr>
          <p:cNvPr id="3" name="Picture 2" descr="A screenshot of a web page&#10;&#10;AI-generated content may be incorrect.">
            <a:extLst>
              <a:ext uri="{FF2B5EF4-FFF2-40B4-BE49-F238E27FC236}">
                <a16:creationId xmlns:a16="http://schemas.microsoft.com/office/drawing/2014/main" id="{99A0F897-37AA-414B-207C-50EAF8DC42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6530" y="422381"/>
            <a:ext cx="3862282" cy="333814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980393B-E275-69C7-9301-79A08F8115DD}"/>
              </a:ext>
            </a:extLst>
          </p:cNvPr>
          <p:cNvSpPr txBox="1"/>
          <p:nvPr/>
        </p:nvSpPr>
        <p:spPr>
          <a:xfrm>
            <a:off x="4803143" y="63316"/>
            <a:ext cx="520547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70C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https://github.com/rcmcooperative/partner-TOSI</a:t>
            </a:r>
            <a:r>
              <a:rPr lang="en-US" dirty="0">
                <a:solidFill>
                  <a:srgbClr val="0070C0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06660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86">
          <a:extLst>
            <a:ext uri="{FF2B5EF4-FFF2-40B4-BE49-F238E27FC236}">
              <a16:creationId xmlns:a16="http://schemas.microsoft.com/office/drawing/2014/main" id="{0C5360F1-F63A-09DE-923E-95C3A1261F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network of colored dots and circles&#10;&#10;AI-generated content may be incorrect.">
            <a:extLst>
              <a:ext uri="{FF2B5EF4-FFF2-40B4-BE49-F238E27FC236}">
                <a16:creationId xmlns:a16="http://schemas.microsoft.com/office/drawing/2014/main" id="{E3F51604-706D-52C1-7C3E-B7017D56C34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2488"/>
          <a:stretch>
            <a:fillRect/>
          </a:stretch>
        </p:blipFill>
        <p:spPr>
          <a:xfrm>
            <a:off x="4337419" y="0"/>
            <a:ext cx="4600354" cy="4185138"/>
          </a:xfrm>
          <a:prstGeom prst="rect">
            <a:avLst/>
          </a:prstGeom>
        </p:spPr>
      </p:pic>
      <p:sp>
        <p:nvSpPr>
          <p:cNvPr id="293" name="Google Shape;293;p24">
            <a:extLst>
              <a:ext uri="{FF2B5EF4-FFF2-40B4-BE49-F238E27FC236}">
                <a16:creationId xmlns:a16="http://schemas.microsoft.com/office/drawing/2014/main" id="{1CA93AA2-A339-46DF-37D9-F3F0E69F1278}"/>
              </a:ext>
            </a:extLst>
          </p:cNvPr>
          <p:cNvSpPr txBox="1"/>
          <p:nvPr/>
        </p:nvSpPr>
        <p:spPr>
          <a:xfrm>
            <a:off x="478574" y="287750"/>
            <a:ext cx="5617425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Engagement mapping (baseline)</a:t>
            </a:r>
            <a:endParaRPr sz="2400" b="1" dirty="0"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4" name="Google Shape;288;p24">
            <a:extLst>
              <a:ext uri="{FF2B5EF4-FFF2-40B4-BE49-F238E27FC236}">
                <a16:creationId xmlns:a16="http://schemas.microsoft.com/office/drawing/2014/main" id="{AD8B57B6-AD41-7AAA-7320-7B7EEF36590B}"/>
              </a:ext>
            </a:extLst>
          </p:cNvPr>
          <p:cNvSpPr txBox="1"/>
          <p:nvPr/>
        </p:nvSpPr>
        <p:spPr>
          <a:xfrm flipH="1">
            <a:off x="704968" y="1298578"/>
            <a:ext cx="6283996" cy="242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30200" lvl="0" indent="-342900">
              <a:lnSpc>
                <a:spcPct val="110000"/>
              </a:lnSpc>
              <a:spcBef>
                <a:spcPts val="600"/>
              </a:spcBef>
              <a:buClr>
                <a:schemeClr val="dk1"/>
              </a:buClr>
              <a:buSzPts val="1500"/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People</a:t>
            </a:r>
          </a:p>
          <a:p>
            <a:pPr marL="330200" lvl="0" indent="-342900">
              <a:lnSpc>
                <a:spcPct val="110000"/>
              </a:lnSpc>
              <a:spcBef>
                <a:spcPts val="600"/>
              </a:spcBef>
              <a:buClr>
                <a:schemeClr val="dk1"/>
              </a:buClr>
              <a:buSzPts val="1500"/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Affiliations</a:t>
            </a:r>
          </a:p>
          <a:p>
            <a:pPr marL="330200" lvl="0" indent="-342900">
              <a:lnSpc>
                <a:spcPct val="110000"/>
              </a:lnSpc>
              <a:spcBef>
                <a:spcPts val="600"/>
              </a:spcBef>
              <a:buClr>
                <a:schemeClr val="dk1"/>
              </a:buClr>
              <a:buSzPts val="1500"/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Initiatives</a:t>
            </a:r>
          </a:p>
          <a:p>
            <a:pPr marL="330200" lvl="0" indent="-342900">
              <a:lnSpc>
                <a:spcPct val="110000"/>
              </a:lnSpc>
              <a:spcBef>
                <a:spcPts val="600"/>
              </a:spcBef>
              <a:buClr>
                <a:schemeClr val="dk1"/>
              </a:buClr>
              <a:buSzPts val="1500"/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Interactions</a:t>
            </a:r>
          </a:p>
          <a:p>
            <a:pPr marL="330200" lvl="0" indent="-342900">
              <a:lnSpc>
                <a:spcPct val="110000"/>
              </a:lnSpc>
              <a:spcBef>
                <a:spcPts val="600"/>
              </a:spcBef>
              <a:buClr>
                <a:schemeClr val="dk1"/>
              </a:buClr>
              <a:buSzPts val="1500"/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Tools</a:t>
            </a:r>
          </a:p>
        </p:txBody>
      </p:sp>
      <p:pic>
        <p:nvPicPr>
          <p:cNvPr id="4098" name="Picture 2" descr="How the improved Microsoft Lists can improve your productivity">
            <a:extLst>
              <a:ext uri="{FF2B5EF4-FFF2-40B4-BE49-F238E27FC236}">
                <a16:creationId xmlns:a16="http://schemas.microsoft.com/office/drawing/2014/main" id="{604DBC5E-0218-EF7F-8531-270BE8B72C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3777" y="2888150"/>
            <a:ext cx="1603497" cy="1068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95937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86">
          <a:extLst>
            <a:ext uri="{FF2B5EF4-FFF2-40B4-BE49-F238E27FC236}">
              <a16:creationId xmlns:a16="http://schemas.microsoft.com/office/drawing/2014/main" id="{14D48AFA-CF7B-375A-C083-FF4D56A04E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4">
            <a:extLst>
              <a:ext uri="{FF2B5EF4-FFF2-40B4-BE49-F238E27FC236}">
                <a16:creationId xmlns:a16="http://schemas.microsoft.com/office/drawing/2014/main" id="{02E2D1E5-C02F-039D-3EB6-36E9EC7023D6}"/>
              </a:ext>
            </a:extLst>
          </p:cNvPr>
          <p:cNvSpPr txBox="1"/>
          <p:nvPr/>
        </p:nvSpPr>
        <p:spPr>
          <a:xfrm flipH="1">
            <a:off x="890526" y="1244683"/>
            <a:ext cx="6283996" cy="242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30200" marR="0" lvl="0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 pitchFamily="34" charset="0"/>
              <a:buChar char="•"/>
            </a:pPr>
            <a:r>
              <a:rPr lang="en-GB" sz="1600" b="0" i="0" u="none" strike="noStrike" cap="none" dirty="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15h observations of community activity</a:t>
            </a:r>
          </a:p>
          <a:p>
            <a:pPr marL="330200" marR="0" lvl="0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dk1"/>
                </a:solidFill>
                <a:latin typeface="Catamaran Light"/>
                <a:cs typeface="Catamaran Light"/>
                <a:sym typeface="Catamaran Light"/>
              </a:rPr>
              <a:t>10h meetings with TOSI</a:t>
            </a:r>
            <a:endParaRPr sz="1600" dirty="0"/>
          </a:p>
          <a:p>
            <a:pPr marL="330200" marR="0" lvl="0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 pitchFamily="34" charset="0"/>
              <a:buChar char="•"/>
            </a:pPr>
            <a:r>
              <a:rPr lang="en-GB" sz="1600" b="0" i="0" u="none" strike="noStrike" cap="none" dirty="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12h 1-2-1- interviews:</a:t>
            </a:r>
          </a:p>
          <a:p>
            <a:pPr marL="669925" marR="0" lvl="0" indent="-285750" algn="l" rtl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Tx/>
              <a:buChar char="-"/>
            </a:pPr>
            <a:r>
              <a:rPr lang="en-GB" sz="1600" dirty="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PIs: 5</a:t>
            </a:r>
          </a:p>
          <a:p>
            <a:pPr marL="669925" marR="0" lvl="0" indent="-285750" algn="l" rtl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Tx/>
              <a:buChar char="-"/>
            </a:pPr>
            <a:r>
              <a:rPr lang="en-GB" sz="1600" b="0" i="0" u="none" strike="noStrike" cap="none" dirty="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Staff/Researchers: 5</a:t>
            </a:r>
            <a:endParaRPr lang="en-GB" sz="1600" dirty="0">
              <a:solidFill>
                <a:schemeClr val="dk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  <a:p>
            <a:pPr marL="669925" marR="0" lvl="0" indent="-285750" algn="l" rtl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Tx/>
              <a:buChar char="-"/>
            </a:pPr>
            <a:r>
              <a:rPr lang="en-GB" sz="1600" dirty="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Trainees: 7</a:t>
            </a:r>
            <a:endParaRPr lang="en-GB" sz="1600" dirty="0">
              <a:solidFill>
                <a:schemeClr val="dk1"/>
              </a:solidFill>
              <a:latin typeface="Catamaran Light"/>
              <a:cs typeface="Catamaran Light"/>
              <a:sym typeface="Catamaran Light"/>
            </a:endParaRPr>
          </a:p>
          <a:p>
            <a:pPr marR="0" lvl="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00"/>
            </a:pPr>
            <a:endParaRPr sz="1600" dirty="0"/>
          </a:p>
        </p:txBody>
      </p:sp>
      <p:sp>
        <p:nvSpPr>
          <p:cNvPr id="293" name="Google Shape;293;p24">
            <a:extLst>
              <a:ext uri="{FF2B5EF4-FFF2-40B4-BE49-F238E27FC236}">
                <a16:creationId xmlns:a16="http://schemas.microsoft.com/office/drawing/2014/main" id="{40E15BDA-EFCB-E960-F4BA-8AAB5B1FE291}"/>
              </a:ext>
            </a:extLst>
          </p:cNvPr>
          <p:cNvSpPr txBox="1"/>
          <p:nvPr/>
        </p:nvSpPr>
        <p:spPr>
          <a:xfrm>
            <a:off x="478574" y="287750"/>
            <a:ext cx="5617425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Defining objectives</a:t>
            </a:r>
            <a:endParaRPr sz="2400" b="1" dirty="0"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</p:spTree>
    <p:extLst>
      <p:ext uri="{BB962C8B-B14F-4D97-AF65-F5344CB8AC3E}">
        <p14:creationId xmlns:p14="http://schemas.microsoft.com/office/powerpoint/2010/main" val="6832963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chat&#10;&#10;AI-generated content may be incorrect.">
            <a:extLst>
              <a:ext uri="{FF2B5EF4-FFF2-40B4-BE49-F238E27FC236}">
                <a16:creationId xmlns:a16="http://schemas.microsoft.com/office/drawing/2014/main" id="{E76AD386-6D32-F89F-8E34-5946F1115D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169852"/>
            <a:ext cx="7772400" cy="2462942"/>
          </a:xfrm>
          <a:prstGeom prst="rect">
            <a:avLst/>
          </a:prstGeom>
        </p:spPr>
      </p:pic>
      <p:sp>
        <p:nvSpPr>
          <p:cNvPr id="9" name="Google Shape;293;p24">
            <a:extLst>
              <a:ext uri="{FF2B5EF4-FFF2-40B4-BE49-F238E27FC236}">
                <a16:creationId xmlns:a16="http://schemas.microsoft.com/office/drawing/2014/main" id="{EB43589B-6FEB-AEB5-0DAD-AEB4AD2638D4}"/>
              </a:ext>
            </a:extLst>
          </p:cNvPr>
          <p:cNvSpPr txBox="1"/>
          <p:nvPr/>
        </p:nvSpPr>
        <p:spPr>
          <a:xfrm>
            <a:off x="478574" y="287750"/>
            <a:ext cx="5617425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GRC reflections</a:t>
            </a:r>
            <a:endParaRPr sz="2400" b="1" dirty="0"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BEC84AA-EA34-F2B2-C075-BAD7F3705243}"/>
              </a:ext>
            </a:extLst>
          </p:cNvPr>
          <p:cNvSpPr txBox="1"/>
          <p:nvPr/>
        </p:nvSpPr>
        <p:spPr>
          <a:xfrm>
            <a:off x="4803144" y="63316"/>
            <a:ext cx="336784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u="sng" dirty="0">
                <a:solidFill>
                  <a:srgbClr val="0070C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https://tinyurl.com/TOSI-GRC-2025-11</a:t>
            </a:r>
            <a:endParaRPr lang="en-US" dirty="0">
              <a:solidFill>
                <a:srgbClr val="0070C0"/>
              </a:solidFill>
            </a:endParaRPr>
          </a:p>
          <a:p>
            <a:endParaRPr lang="en-US" dirty="0">
              <a:solidFill>
                <a:srgbClr val="0070C0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Engineering Project Proposal by Slidesgo">
  <a:themeElements>
    <a:clrScheme name="Custom 1">
      <a:dk1>
        <a:srgbClr val="434343"/>
      </a:dk1>
      <a:lt1>
        <a:srgbClr val="FFFFFF"/>
      </a:lt1>
      <a:dk2>
        <a:srgbClr val="595959"/>
      </a:dk2>
      <a:lt2>
        <a:srgbClr val="EEEEEE"/>
      </a:lt2>
      <a:accent1>
        <a:srgbClr val="051D06"/>
      </a:accent1>
      <a:accent2>
        <a:srgbClr val="D89C8D"/>
      </a:accent2>
      <a:accent3>
        <a:srgbClr val="F3F2ED"/>
      </a:accent3>
      <a:accent4>
        <a:srgbClr val="E4F0D0"/>
      </a:accent4>
      <a:accent5>
        <a:srgbClr val="051D06"/>
      </a:accent5>
      <a:accent6>
        <a:srgbClr val="384C4B"/>
      </a:accent6>
      <a:hlink>
        <a:srgbClr val="434343"/>
      </a:hlink>
      <a:folHlink>
        <a:srgbClr val="051D0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12249</TotalTime>
  <Words>181</Words>
  <Application>Microsoft Macintosh PowerPoint</Application>
  <PresentationFormat>On-screen Show (16:9)</PresentationFormat>
  <Paragraphs>37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Montserrat</vt:lpstr>
      <vt:lpstr>Catamaran Light</vt:lpstr>
      <vt:lpstr>Livvic</vt:lpstr>
      <vt:lpstr>Catamaran</vt:lpstr>
      <vt:lpstr>Engineering Project Proposal by Slidesgo</vt:lpstr>
      <vt:lpstr>Strategy for  community engagement  in open science</vt:lpstr>
      <vt:lpstr>About RCM Cooperative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Cassandra</cp:lastModifiedBy>
  <cp:revision>3</cp:revision>
  <dcterms:modified xsi:type="dcterms:W3CDTF">2025-12-03T23:56:54Z</dcterms:modified>
</cp:coreProperties>
</file>